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9" r:id="rId6"/>
    <p:sldId id="295" r:id="rId7"/>
    <p:sldId id="281" r:id="rId8"/>
    <p:sldId id="282" r:id="rId9"/>
    <p:sldId id="298" r:id="rId10"/>
    <p:sldId id="296" r:id="rId11"/>
    <p:sldId id="273" r:id="rId12"/>
    <p:sldId id="259" r:id="rId13"/>
    <p:sldId id="276" r:id="rId14"/>
    <p:sldId id="294" r:id="rId15"/>
    <p:sldId id="262" r:id="rId16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79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03"/>
  </p:normalViewPr>
  <p:slideViewPr>
    <p:cSldViewPr snapToGrid="0" snapToObjects="1"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14061" y="2464904"/>
            <a:ext cx="9023311" cy="2065886"/>
          </a:xfrm>
        </p:spPr>
        <p:txBody>
          <a:bodyPr anchor="b"/>
          <a:lstStyle>
            <a:lvl1pPr algn="l">
              <a:defRPr sz="6000" b="1">
                <a:solidFill>
                  <a:srgbClr val="F7931E"/>
                </a:solidFill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679876"/>
            <a:ext cx="9013372" cy="181037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3130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6348" y="1858617"/>
            <a:ext cx="10927295" cy="3776870"/>
          </a:xfrm>
        </p:spPr>
        <p:txBody>
          <a:bodyPr>
            <a:normAutofit/>
          </a:bodyPr>
          <a:lstStyle>
            <a:lvl1pPr marL="0" indent="0" algn="just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0929FC2-5805-E1AF-2091-115A190ED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96347" y="1825625"/>
            <a:ext cx="5423453" cy="37701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5736" cy="37701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750ECE-954A-8B87-5989-CC5DC4395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9556AB94-7DEB-35A6-705A-D0907B5B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03929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E69273B-E5A7-5240-4010-EEE81C5E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3EB1BE1-092F-894D-EDC1-A26A18CA5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3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E69273B-E5A7-5240-4010-EEE81C5E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599" y="2766218"/>
            <a:ext cx="9847245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69872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DB4C4-7E11-FB4E-AE2F-515A80587645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62462-B730-2C45-B72F-E2107F07EE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43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1C2277-AA48-409A-C4FD-4B0B49DFE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061" y="2464904"/>
            <a:ext cx="9274012" cy="2065886"/>
          </a:xfrm>
        </p:spPr>
        <p:txBody>
          <a:bodyPr>
            <a:noAutofit/>
          </a:bodyPr>
          <a:lstStyle/>
          <a:p>
            <a:r>
              <a:rPr lang="it-IT" sz="4800" dirty="0"/>
              <a:t>LA CONGIUNTURA DELL’INDUSTRIA DEL VENETO ORIENTALE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38E0184-816B-365F-8955-A8082578EC23}"/>
              </a:ext>
            </a:extLst>
          </p:cNvPr>
          <p:cNvSpPr txBox="1">
            <a:spLocks/>
          </p:cNvSpPr>
          <p:nvPr/>
        </p:nvSpPr>
        <p:spPr>
          <a:xfrm>
            <a:off x="1509449" y="4747473"/>
            <a:ext cx="9274012" cy="13026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7931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Consuntivo terzo trimestre 2024</a:t>
            </a:r>
          </a:p>
          <a:p>
            <a:r>
              <a:rPr lang="it-IT" sz="2400" dirty="0">
                <a:solidFill>
                  <a:schemeClr val="bg1"/>
                </a:solidFill>
              </a:rPr>
              <a:t>Previsioni ottobre 2024 - marzo 2025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pPr algn="r"/>
            <a:r>
              <a:rPr lang="it-IT" sz="2400" dirty="0">
                <a:solidFill>
                  <a:schemeClr val="bg1"/>
                </a:solidFill>
              </a:rPr>
              <a:t>Novembre 2024</a:t>
            </a:r>
          </a:p>
        </p:txBody>
      </p:sp>
    </p:spTree>
    <p:extLst>
      <p:ext uri="{BB962C8B-B14F-4D97-AF65-F5344CB8AC3E}">
        <p14:creationId xmlns:p14="http://schemas.microsoft.com/office/powerpoint/2010/main" val="2284674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Previsioni OTTOBRE 2024 - MARZO 2025</a:t>
            </a:r>
            <a:br>
              <a:rPr lang="it-IT" dirty="0"/>
            </a:br>
            <a:r>
              <a:rPr lang="it-IT" sz="2400" dirty="0"/>
              <a:t>(valori percentuali)</a:t>
            </a:r>
            <a:endParaRPr lang="it-IT" dirty="0"/>
          </a:p>
        </p:txBody>
      </p:sp>
      <p:graphicFrame>
        <p:nvGraphicFramePr>
          <p:cNvPr id="3" name="Tabella 6">
            <a:extLst>
              <a:ext uri="{FF2B5EF4-FFF2-40B4-BE49-F238E27FC236}">
                <a16:creationId xmlns:a16="http://schemas.microsoft.com/office/drawing/2014/main" id="{5D696EA1-A4E4-6B65-DC4C-ABEDD4E8E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62779"/>
              </p:ext>
            </p:extLst>
          </p:nvPr>
        </p:nvGraphicFramePr>
        <p:xfrm>
          <a:off x="576033" y="1563791"/>
          <a:ext cx="10901587" cy="38717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93151">
                  <a:extLst>
                    <a:ext uri="{9D8B030D-6E8A-4147-A177-3AD203B41FA5}">
                      <a16:colId xmlns:a16="http://schemas.microsoft.com/office/drawing/2014/main" val="1280702390"/>
                    </a:ext>
                  </a:extLst>
                </a:gridCol>
                <a:gridCol w="2215431">
                  <a:extLst>
                    <a:ext uri="{9D8B030D-6E8A-4147-A177-3AD203B41FA5}">
                      <a16:colId xmlns:a16="http://schemas.microsoft.com/office/drawing/2014/main" val="325070930"/>
                    </a:ext>
                  </a:extLst>
                </a:gridCol>
                <a:gridCol w="2215431">
                  <a:extLst>
                    <a:ext uri="{9D8B030D-6E8A-4147-A177-3AD203B41FA5}">
                      <a16:colId xmlns:a16="http://schemas.microsoft.com/office/drawing/2014/main" val="515472495"/>
                    </a:ext>
                  </a:extLst>
                </a:gridCol>
                <a:gridCol w="2215431">
                  <a:extLst>
                    <a:ext uri="{9D8B030D-6E8A-4147-A177-3AD203B41FA5}">
                      <a16:colId xmlns:a16="http://schemas.microsoft.com/office/drawing/2014/main" val="2025114362"/>
                    </a:ext>
                  </a:extLst>
                </a:gridCol>
                <a:gridCol w="962143">
                  <a:extLst>
                    <a:ext uri="{9D8B030D-6E8A-4147-A177-3AD203B41FA5}">
                      <a16:colId xmlns:a16="http://schemas.microsoft.com/office/drawing/2014/main" val="3196048225"/>
                    </a:ext>
                  </a:extLst>
                </a:gridCol>
              </a:tblGrid>
              <a:tr h="710500">
                <a:tc>
                  <a:txBody>
                    <a:bodyPr/>
                    <a:lstStyle/>
                    <a:p>
                      <a:endParaRPr lang="it-IT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CONTRAZIONE</a:t>
                      </a:r>
                      <a:endParaRPr lang="it-IT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STABILE</a:t>
                      </a:r>
                      <a:endParaRPr lang="it-IT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chemeClr val="bg1"/>
                          </a:solidFill>
                        </a:rPr>
                        <a:t>CRESCITA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Totale</a:t>
                      </a:r>
                      <a:endParaRPr lang="it-IT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0097398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Ordini Italia</a:t>
                      </a:r>
                      <a:endParaRPr lang="it-IT" sz="2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9427208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Ordini estero</a:t>
                      </a:r>
                      <a:endParaRPr lang="it-IT" sz="2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0179446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Occupazione</a:t>
                      </a:r>
                      <a:endParaRPr lang="it-IT" sz="2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2088052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Investimenti</a:t>
                      </a:r>
                      <a:endParaRPr lang="it-IT" sz="2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550340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Produzione manifatturiero</a:t>
                      </a:r>
                      <a:endParaRPr lang="it-IT" sz="2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9207846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Fatturato servizi</a:t>
                      </a:r>
                      <a:endParaRPr lang="it-IT" sz="2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it-IT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4638555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42779D-2420-4EF0-6D27-FC847A3EFBBF}"/>
              </a:ext>
            </a:extLst>
          </p:cNvPr>
          <p:cNvSpPr txBox="1"/>
          <p:nvPr/>
        </p:nvSpPr>
        <p:spPr>
          <a:xfrm>
            <a:off x="3453442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Ottobre 2024; n. casi: 836</a:t>
            </a:r>
          </a:p>
        </p:txBody>
      </p:sp>
    </p:spTree>
    <p:extLst>
      <p:ext uri="{BB962C8B-B14F-4D97-AF65-F5344CB8AC3E}">
        <p14:creationId xmlns:p14="http://schemas.microsoft.com/office/powerpoint/2010/main" val="4139524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262489"/>
            <a:ext cx="11124598" cy="1325563"/>
          </a:xfrm>
        </p:spPr>
        <p:txBody>
          <a:bodyPr>
            <a:normAutofit/>
          </a:bodyPr>
          <a:lstStyle/>
          <a:p>
            <a:r>
              <a:rPr lang="it-IT" sz="4000" dirty="0"/>
              <a:t>Previsioni assunzioni OTTOBRE 2024 - MARZO 2025</a:t>
            </a:r>
            <a:br>
              <a:rPr lang="it-IT" dirty="0"/>
            </a:br>
            <a:r>
              <a:rPr lang="it-IT" sz="2000" dirty="0"/>
              <a:t>(valori percentuali delle aziende che dichiarano l’intenzione di assumere in base ai settori considerati)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3B0641-8070-66AE-7F7E-183F43EFE038}"/>
              </a:ext>
            </a:extLst>
          </p:cNvPr>
          <p:cNvSpPr txBox="1"/>
          <p:nvPr/>
        </p:nvSpPr>
        <p:spPr>
          <a:xfrm>
            <a:off x="3453442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Ottobre 2024; n. casi: 836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D6BEDB4-58A0-4D4D-3CCE-C1C697248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426" y="1733338"/>
            <a:ext cx="6841147" cy="37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31A607-F5E8-9FFD-16AD-3A7C91D8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Nota informativa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F66AF530-1A49-F994-A0DD-01E50564B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530292"/>
              </p:ext>
            </p:extLst>
          </p:nvPr>
        </p:nvGraphicFramePr>
        <p:xfrm>
          <a:off x="596900" y="1858962"/>
          <a:ext cx="10880635" cy="37339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59484">
                  <a:extLst>
                    <a:ext uri="{9D8B030D-6E8A-4147-A177-3AD203B41FA5}">
                      <a16:colId xmlns:a16="http://schemas.microsoft.com/office/drawing/2014/main" val="3985108546"/>
                    </a:ext>
                  </a:extLst>
                </a:gridCol>
                <a:gridCol w="8221151">
                  <a:extLst>
                    <a:ext uri="{9D8B030D-6E8A-4147-A177-3AD203B41FA5}">
                      <a16:colId xmlns:a16="http://schemas.microsoft.com/office/drawing/2014/main" val="909312072"/>
                    </a:ext>
                  </a:extLst>
                </a:gridCol>
              </a:tblGrid>
              <a:tr h="44394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619592"/>
                  </a:ext>
                </a:extLst>
              </a:tr>
              <a:tr h="766254">
                <a:tc>
                  <a:txBody>
                    <a:bodyPr/>
                    <a:lstStyle/>
                    <a:p>
                      <a:r>
                        <a:rPr lang="it-IT" dirty="0"/>
                        <a:t>Universo di riferimento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Aziende associate a Confindustria Veneto Est delle province di Padova, Rovigo, Treviso, Venezia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2978891"/>
                  </a:ext>
                </a:extLst>
              </a:tr>
              <a:tr h="443941">
                <a:tc>
                  <a:txBody>
                    <a:bodyPr/>
                    <a:lstStyle/>
                    <a:p>
                      <a:r>
                        <a:rPr lang="it-IT" dirty="0"/>
                        <a:t>Periodo di rilevazione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ottobre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839316"/>
                  </a:ext>
                </a:extLst>
              </a:tr>
              <a:tr h="766254">
                <a:tc>
                  <a:txBody>
                    <a:bodyPr/>
                    <a:lstStyle/>
                    <a:p>
                      <a:r>
                        <a:rPr lang="it-IT" dirty="0"/>
                        <a:t>Numero interviste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836 (di cui: 571 settore manifatturiero e 265 servizi) per un’occupazione 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complessiva pari 72.645 addetti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4594412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r>
                        <a:rPr lang="it-IT" dirty="0"/>
                        <a:t>Coordinamento e analisi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Fondazione Nord 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9087642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r>
                        <a:rPr lang="it-IT" dirty="0"/>
                        <a:t>Raccolta dei dati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Questlab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Srl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4298903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r>
                        <a:rPr lang="it-IT" dirty="0"/>
                        <a:t>Supervisione del progetto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Centro Studi Confindustria Veneto 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490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23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terzo trimestre 2024</a:t>
            </a:r>
            <a:br>
              <a:rPr lang="it-IT" dirty="0"/>
            </a:br>
            <a:r>
              <a:rPr lang="it-IT" dirty="0"/>
              <a:t>LA PRODUZIONE INDUSTRIALE </a:t>
            </a:r>
            <a:br>
              <a:rPr lang="it-IT" dirty="0"/>
            </a:br>
            <a:r>
              <a:rPr lang="it-IT" sz="2400" dirty="0"/>
              <a:t>(variazione tendenziale - serie storica)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460FFE-6535-C42C-3E0A-155363429F7E}"/>
              </a:ext>
            </a:extLst>
          </p:cNvPr>
          <p:cNvSpPr txBox="1"/>
          <p:nvPr/>
        </p:nvSpPr>
        <p:spPr>
          <a:xfrm>
            <a:off x="3416498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bg1"/>
                </a:solidFill>
              </a:rPr>
              <a:t>Fonte: La Congiuntura dell’Industria del Veneto Orientale - Confindustria Veneto Est, Ottobre 2024; n. casi: 836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07A25DCE-5E62-96C1-A8E6-F79746927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681" y="1858963"/>
            <a:ext cx="6853200" cy="37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7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B9EFA3BE-EF5B-203B-AA45-9D1BB66B1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6985" y="1858963"/>
            <a:ext cx="6806593" cy="377666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terzo trimestre 2024</a:t>
            </a:r>
            <a:br>
              <a:rPr lang="it-IT" dirty="0"/>
            </a:br>
            <a:r>
              <a:rPr lang="it-IT" dirty="0"/>
              <a:t>LA PRODUZIONE INDUSTRIALE</a:t>
            </a:r>
            <a:br>
              <a:rPr lang="it-IT" dirty="0"/>
            </a:br>
            <a:r>
              <a:rPr lang="it-IT" sz="2400" dirty="0"/>
              <a:t>(variazione tendenziale in base alla classe di addetti)</a:t>
            </a:r>
            <a:endParaRPr lang="it-IT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7A959968-0402-7EF3-D215-8207E86DA534}"/>
              </a:ext>
            </a:extLst>
          </p:cNvPr>
          <p:cNvSpPr/>
          <p:nvPr/>
        </p:nvSpPr>
        <p:spPr>
          <a:xfrm>
            <a:off x="365304" y="2996522"/>
            <a:ext cx="2073096" cy="17863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 base </a:t>
            </a:r>
            <a:r>
              <a:rPr lang="it-IT" sz="1800" dirty="0"/>
              <a:t>alla classe di addetti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460FFE-6535-C42C-3E0A-155363429F7E}"/>
              </a:ext>
            </a:extLst>
          </p:cNvPr>
          <p:cNvSpPr txBox="1"/>
          <p:nvPr/>
        </p:nvSpPr>
        <p:spPr>
          <a:xfrm>
            <a:off x="3416498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Ottobre 2024; n. casi: 836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8281770-98BB-3E67-C0CE-499FAC076621}"/>
              </a:ext>
            </a:extLst>
          </p:cNvPr>
          <p:cNvSpPr/>
          <p:nvPr/>
        </p:nvSpPr>
        <p:spPr>
          <a:xfrm>
            <a:off x="2189936" y="1936206"/>
            <a:ext cx="7528622" cy="8432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06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6A9B26A7-064B-BF5C-53AA-B54F70F5A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902" y="1858963"/>
            <a:ext cx="6728759" cy="377666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terzo trimestre 2024</a:t>
            </a:r>
            <a:br>
              <a:rPr lang="it-IT" dirty="0"/>
            </a:br>
            <a:r>
              <a:rPr lang="it-IT" dirty="0"/>
              <a:t>LA PRODUZIONE INDUSTRIALE</a:t>
            </a:r>
            <a:br>
              <a:rPr lang="it-IT" dirty="0"/>
            </a:br>
            <a:r>
              <a:rPr lang="it-IT" sz="2400" dirty="0"/>
              <a:t>(variazione tendenziale in base al settore)</a:t>
            </a:r>
            <a:endParaRPr lang="it-IT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7A959968-0402-7EF3-D215-8207E86DA534}"/>
              </a:ext>
            </a:extLst>
          </p:cNvPr>
          <p:cNvSpPr/>
          <p:nvPr/>
        </p:nvSpPr>
        <p:spPr>
          <a:xfrm>
            <a:off x="365304" y="2996522"/>
            <a:ext cx="2073096" cy="17863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 base </a:t>
            </a:r>
            <a:r>
              <a:rPr lang="it-IT" sz="1800" dirty="0"/>
              <a:t>al settore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460FFE-6535-C42C-3E0A-155363429F7E}"/>
              </a:ext>
            </a:extLst>
          </p:cNvPr>
          <p:cNvSpPr txBox="1"/>
          <p:nvPr/>
        </p:nvSpPr>
        <p:spPr>
          <a:xfrm>
            <a:off x="3416498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Ottobre 2024; n. casi: 836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8281770-98BB-3E67-C0CE-499FAC076621}"/>
              </a:ext>
            </a:extLst>
          </p:cNvPr>
          <p:cNvSpPr/>
          <p:nvPr/>
        </p:nvSpPr>
        <p:spPr>
          <a:xfrm>
            <a:off x="2189936" y="1936206"/>
            <a:ext cx="7528622" cy="10603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41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terzo trimestre 2024</a:t>
            </a:r>
            <a:br>
              <a:rPr lang="it-IT" dirty="0"/>
            </a:br>
            <a:r>
              <a:rPr lang="it-IT" dirty="0"/>
              <a:t>FATTURATO, ORDINI, OCCUPAZIONE</a:t>
            </a:r>
            <a:br>
              <a:rPr lang="it-IT" dirty="0"/>
            </a:br>
            <a:r>
              <a:rPr lang="it-IT" sz="2400" dirty="0"/>
              <a:t>(variazione tendenziale - serie storica)</a:t>
            </a:r>
            <a:endParaRPr lang="it-IT" dirty="0"/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F806C74E-09C2-8238-8160-02CB50745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451759"/>
              </p:ext>
            </p:extLst>
          </p:nvPr>
        </p:nvGraphicFramePr>
        <p:xfrm>
          <a:off x="596900" y="1858963"/>
          <a:ext cx="10901039" cy="38855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41394">
                  <a:extLst>
                    <a:ext uri="{9D8B030D-6E8A-4147-A177-3AD203B41FA5}">
                      <a16:colId xmlns:a16="http://schemas.microsoft.com/office/drawing/2014/main" val="71529867"/>
                    </a:ext>
                  </a:extLst>
                </a:gridCol>
                <a:gridCol w="894235">
                  <a:extLst>
                    <a:ext uri="{9D8B030D-6E8A-4147-A177-3AD203B41FA5}">
                      <a16:colId xmlns:a16="http://schemas.microsoft.com/office/drawing/2014/main" val="3124485703"/>
                    </a:ext>
                  </a:extLst>
                </a:gridCol>
                <a:gridCol w="894235">
                  <a:extLst>
                    <a:ext uri="{9D8B030D-6E8A-4147-A177-3AD203B41FA5}">
                      <a16:colId xmlns:a16="http://schemas.microsoft.com/office/drawing/2014/main" val="485227744"/>
                    </a:ext>
                  </a:extLst>
                </a:gridCol>
                <a:gridCol w="894235">
                  <a:extLst>
                    <a:ext uri="{9D8B030D-6E8A-4147-A177-3AD203B41FA5}">
                      <a16:colId xmlns:a16="http://schemas.microsoft.com/office/drawing/2014/main" val="2904768036"/>
                    </a:ext>
                  </a:extLst>
                </a:gridCol>
                <a:gridCol w="894235">
                  <a:extLst>
                    <a:ext uri="{9D8B030D-6E8A-4147-A177-3AD203B41FA5}">
                      <a16:colId xmlns:a16="http://schemas.microsoft.com/office/drawing/2014/main" val="3802038631"/>
                    </a:ext>
                  </a:extLst>
                </a:gridCol>
                <a:gridCol w="894235">
                  <a:extLst>
                    <a:ext uri="{9D8B030D-6E8A-4147-A177-3AD203B41FA5}">
                      <a16:colId xmlns:a16="http://schemas.microsoft.com/office/drawing/2014/main" val="319648936"/>
                    </a:ext>
                  </a:extLst>
                </a:gridCol>
                <a:gridCol w="894235">
                  <a:extLst>
                    <a:ext uri="{9D8B030D-6E8A-4147-A177-3AD203B41FA5}">
                      <a16:colId xmlns:a16="http://schemas.microsoft.com/office/drawing/2014/main" val="2147652488"/>
                    </a:ext>
                  </a:extLst>
                </a:gridCol>
                <a:gridCol w="894235">
                  <a:extLst>
                    <a:ext uri="{9D8B030D-6E8A-4147-A177-3AD203B41FA5}">
                      <a16:colId xmlns:a16="http://schemas.microsoft.com/office/drawing/2014/main" val="3798745008"/>
                    </a:ext>
                  </a:extLst>
                </a:gridCol>
              </a:tblGrid>
              <a:tr h="5062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 I trim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II trim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III trim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IV trim 2023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 I trim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II trim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III trim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114845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Italia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+8,2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+1,7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-7,4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-1,4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0763094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ESTERO TOTALE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+3,3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+1,9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+1,4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-2,3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4782341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+3,2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+2,5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-2,6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73610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pPr algn="l"/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EXTRA-UE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+3,5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+1,4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+0,8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+7,6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-1,7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18286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pPr algn="l"/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Ordini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-11,0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-4,8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-2,9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2265572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Occupazione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+1,7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+0,9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+0,1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+0,8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+1,0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+0,2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+1,5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150681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FA8FD0-B3B4-086A-D931-05373B6C0D64}"/>
              </a:ext>
            </a:extLst>
          </p:cNvPr>
          <p:cNvSpPr txBox="1"/>
          <p:nvPr/>
        </p:nvSpPr>
        <p:spPr>
          <a:xfrm>
            <a:off x="3416498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Ottobre 2024; n. casi: 836</a:t>
            </a:r>
          </a:p>
        </p:txBody>
      </p:sp>
    </p:spTree>
    <p:extLst>
      <p:ext uri="{BB962C8B-B14F-4D97-AF65-F5344CB8AC3E}">
        <p14:creationId xmlns:p14="http://schemas.microsoft.com/office/powerpoint/2010/main" val="193811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4DAD9-CE44-45CB-0F56-0B6998F29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156223-6D8F-FEC4-8A7A-95CCC28FB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terzo trimestre 2024</a:t>
            </a:r>
            <a:br>
              <a:rPr lang="it-IT" dirty="0"/>
            </a:br>
            <a:r>
              <a:rPr lang="it-IT" dirty="0"/>
              <a:t>FATTURATO, ORDINI, OCCUPAZIONE</a:t>
            </a:r>
            <a:br>
              <a:rPr lang="it-IT" dirty="0"/>
            </a:br>
            <a:r>
              <a:rPr lang="it-IT" sz="2400" dirty="0"/>
              <a:t>(variazione tendenziale - in base alla classe di addetti)</a:t>
            </a:r>
            <a:endParaRPr lang="it-IT" dirty="0"/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C570E922-2EDE-AD65-2F22-93F160ADD8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6900" y="1858963"/>
          <a:ext cx="10901038" cy="38855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95722">
                  <a:extLst>
                    <a:ext uri="{9D8B030D-6E8A-4147-A177-3AD203B41FA5}">
                      <a16:colId xmlns:a16="http://schemas.microsoft.com/office/drawing/2014/main" val="71529867"/>
                    </a:ext>
                  </a:extLst>
                </a:gridCol>
                <a:gridCol w="1751329">
                  <a:extLst>
                    <a:ext uri="{9D8B030D-6E8A-4147-A177-3AD203B41FA5}">
                      <a16:colId xmlns:a16="http://schemas.microsoft.com/office/drawing/2014/main" val="3124485703"/>
                    </a:ext>
                  </a:extLst>
                </a:gridCol>
                <a:gridCol w="1751329">
                  <a:extLst>
                    <a:ext uri="{9D8B030D-6E8A-4147-A177-3AD203B41FA5}">
                      <a16:colId xmlns:a16="http://schemas.microsoft.com/office/drawing/2014/main" val="485227744"/>
                    </a:ext>
                  </a:extLst>
                </a:gridCol>
                <a:gridCol w="1751329">
                  <a:extLst>
                    <a:ext uri="{9D8B030D-6E8A-4147-A177-3AD203B41FA5}">
                      <a16:colId xmlns:a16="http://schemas.microsoft.com/office/drawing/2014/main" val="2904768036"/>
                    </a:ext>
                  </a:extLst>
                </a:gridCol>
                <a:gridCol w="1751329">
                  <a:extLst>
                    <a:ext uri="{9D8B030D-6E8A-4147-A177-3AD203B41FA5}">
                      <a16:colId xmlns:a16="http://schemas.microsoft.com/office/drawing/2014/main" val="3390986015"/>
                    </a:ext>
                  </a:extLst>
                </a:gridCol>
              </a:tblGrid>
              <a:tr h="5062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1-24 addetti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25-99 addetti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100 addetti e oltre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Media</a:t>
                      </a:r>
                    </a:p>
                    <a:p>
                      <a:pPr algn="r"/>
                      <a:r>
                        <a:rPr lang="it-IT" dirty="0"/>
                        <a:t>CVE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114845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Italia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dirty="0"/>
                        <a:t>-1,9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dirty="0"/>
                        <a:t>-0,8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dirty="0"/>
                        <a:t>-1,8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-1,4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0763094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ESTERO TOTALE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dirty="0"/>
                        <a:t>-12,1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dirty="0"/>
                        <a:t>-1,6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dirty="0"/>
                        <a:t>-1,8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-2,3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4782341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dirty="0"/>
                        <a:t>-11,6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dirty="0"/>
                        <a:t>-2,9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dirty="0"/>
                        <a:t>-2,0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-2,6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73610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pPr algn="l"/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EXTRA-UE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dirty="0"/>
                        <a:t>-12,9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dirty="0"/>
                        <a:t>+0,5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dirty="0"/>
                        <a:t>-1,6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-1,7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18286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pPr algn="l"/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Ordini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dirty="0"/>
                        <a:t>-4,2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dirty="0"/>
                        <a:t>-1,7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dirty="0"/>
                        <a:t>-3,3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-2,9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2265572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Occupazione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dirty="0"/>
                        <a:t>+0,4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dirty="0"/>
                        <a:t>+2,6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dirty="0"/>
                        <a:t>+1,0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+1,5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150681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8CA5C94-5B1E-5200-9C7B-D282AE96EBF1}"/>
              </a:ext>
            </a:extLst>
          </p:cNvPr>
          <p:cNvSpPr txBox="1"/>
          <p:nvPr/>
        </p:nvSpPr>
        <p:spPr>
          <a:xfrm>
            <a:off x="3416498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Ottobre 2024; n. casi: 836</a:t>
            </a:r>
          </a:p>
        </p:txBody>
      </p:sp>
    </p:spTree>
    <p:extLst>
      <p:ext uri="{BB962C8B-B14F-4D97-AF65-F5344CB8AC3E}">
        <p14:creationId xmlns:p14="http://schemas.microsoft.com/office/powerpoint/2010/main" val="78167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54C29-9CA0-F012-BD91-1B20D2E05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2ACCDC-A9E3-BA95-DF35-681A98E1B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terzo trimestre 2024</a:t>
            </a:r>
            <a:br>
              <a:rPr lang="it-IT" dirty="0"/>
            </a:br>
            <a:r>
              <a:rPr lang="it-IT" dirty="0"/>
              <a:t>FATTURATO, ORDINI, OCCUPAZIONE</a:t>
            </a:r>
            <a:br>
              <a:rPr lang="it-IT" dirty="0"/>
            </a:br>
            <a:r>
              <a:rPr lang="it-IT" sz="2400" dirty="0"/>
              <a:t>(variazione tendenziale – media primi nove mesi)</a:t>
            </a:r>
            <a:endParaRPr lang="it-IT" dirty="0"/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183DDCD7-EB7B-432F-8FFA-A529D8D60E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996403"/>
              </p:ext>
            </p:extLst>
          </p:nvPr>
        </p:nvGraphicFramePr>
        <p:xfrm>
          <a:off x="596900" y="1858963"/>
          <a:ext cx="10901035" cy="37517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28773">
                  <a:extLst>
                    <a:ext uri="{9D8B030D-6E8A-4147-A177-3AD203B41FA5}">
                      <a16:colId xmlns:a16="http://schemas.microsoft.com/office/drawing/2014/main" val="71529867"/>
                    </a:ext>
                  </a:extLst>
                </a:gridCol>
                <a:gridCol w="2336131">
                  <a:extLst>
                    <a:ext uri="{9D8B030D-6E8A-4147-A177-3AD203B41FA5}">
                      <a16:colId xmlns:a16="http://schemas.microsoft.com/office/drawing/2014/main" val="3124485703"/>
                    </a:ext>
                  </a:extLst>
                </a:gridCol>
                <a:gridCol w="2336131">
                  <a:extLst>
                    <a:ext uri="{9D8B030D-6E8A-4147-A177-3AD203B41FA5}">
                      <a16:colId xmlns:a16="http://schemas.microsoft.com/office/drawing/2014/main" val="485227744"/>
                    </a:ext>
                  </a:extLst>
                </a:gridCol>
              </a:tblGrid>
              <a:tr h="5062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Primi nove mesi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/>
                        <a:t>Primi nove mesi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114845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Italia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+1,1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-2,3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0763094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ESTERO TOTALE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-1,9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4782341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-3,6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73610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pPr algn="l"/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EXTRA-UE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+1,1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18286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pPr algn="l"/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Ordini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-3,8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2265572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Occupazione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+0,9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+0,9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150681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2C7FFB-4BA6-493D-02A0-B52BFF5D3386}"/>
              </a:ext>
            </a:extLst>
          </p:cNvPr>
          <p:cNvSpPr txBox="1"/>
          <p:nvPr/>
        </p:nvSpPr>
        <p:spPr>
          <a:xfrm>
            <a:off x="3416498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Ottobre 2024; n. casi: 836</a:t>
            </a:r>
          </a:p>
        </p:txBody>
      </p:sp>
    </p:spTree>
    <p:extLst>
      <p:ext uri="{BB962C8B-B14F-4D97-AF65-F5344CB8AC3E}">
        <p14:creationId xmlns:p14="http://schemas.microsoft.com/office/powerpoint/2010/main" val="402985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terzo trimestre 2024</a:t>
            </a:r>
            <a:br>
              <a:rPr lang="it-IT" dirty="0"/>
            </a:br>
            <a:r>
              <a:rPr lang="it-IT" dirty="0"/>
              <a:t>INDICATORI FINANZIARI</a:t>
            </a:r>
            <a:br>
              <a:rPr lang="it-IT" dirty="0"/>
            </a:br>
            <a:r>
              <a:rPr lang="it-IT" sz="2400" dirty="0"/>
              <a:t>(percentuale aziende che dichiarano lo stato riportato - serie storica)</a:t>
            </a:r>
            <a:endParaRPr lang="it-IT" dirty="0"/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F806C74E-09C2-8238-8160-02CB50745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867075"/>
              </p:ext>
            </p:extLst>
          </p:nvPr>
        </p:nvGraphicFramePr>
        <p:xfrm>
          <a:off x="596900" y="1858962"/>
          <a:ext cx="10901038" cy="37778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33792">
                  <a:extLst>
                    <a:ext uri="{9D8B030D-6E8A-4147-A177-3AD203B41FA5}">
                      <a16:colId xmlns:a16="http://schemas.microsoft.com/office/drawing/2014/main" val="71529867"/>
                    </a:ext>
                  </a:extLst>
                </a:gridCol>
                <a:gridCol w="838178">
                  <a:extLst>
                    <a:ext uri="{9D8B030D-6E8A-4147-A177-3AD203B41FA5}">
                      <a16:colId xmlns:a16="http://schemas.microsoft.com/office/drawing/2014/main" val="3124485703"/>
                    </a:ext>
                  </a:extLst>
                </a:gridCol>
                <a:gridCol w="838178">
                  <a:extLst>
                    <a:ext uri="{9D8B030D-6E8A-4147-A177-3AD203B41FA5}">
                      <a16:colId xmlns:a16="http://schemas.microsoft.com/office/drawing/2014/main" val="2904768036"/>
                    </a:ext>
                  </a:extLst>
                </a:gridCol>
                <a:gridCol w="838178">
                  <a:extLst>
                    <a:ext uri="{9D8B030D-6E8A-4147-A177-3AD203B41FA5}">
                      <a16:colId xmlns:a16="http://schemas.microsoft.com/office/drawing/2014/main" val="1062986642"/>
                    </a:ext>
                  </a:extLst>
                </a:gridCol>
                <a:gridCol w="838178">
                  <a:extLst>
                    <a:ext uri="{9D8B030D-6E8A-4147-A177-3AD203B41FA5}">
                      <a16:colId xmlns:a16="http://schemas.microsoft.com/office/drawing/2014/main" val="3996358354"/>
                    </a:ext>
                  </a:extLst>
                </a:gridCol>
                <a:gridCol w="838178">
                  <a:extLst>
                    <a:ext uri="{9D8B030D-6E8A-4147-A177-3AD203B41FA5}">
                      <a16:colId xmlns:a16="http://schemas.microsoft.com/office/drawing/2014/main" val="193892072"/>
                    </a:ext>
                  </a:extLst>
                </a:gridCol>
                <a:gridCol w="838178">
                  <a:extLst>
                    <a:ext uri="{9D8B030D-6E8A-4147-A177-3AD203B41FA5}">
                      <a16:colId xmlns:a16="http://schemas.microsoft.com/office/drawing/2014/main" val="3540828027"/>
                    </a:ext>
                  </a:extLst>
                </a:gridCol>
                <a:gridCol w="838178">
                  <a:extLst>
                    <a:ext uri="{9D8B030D-6E8A-4147-A177-3AD203B41FA5}">
                      <a16:colId xmlns:a16="http://schemas.microsoft.com/office/drawing/2014/main" val="1276967534"/>
                    </a:ext>
                  </a:extLst>
                </a:gridCol>
              </a:tblGrid>
              <a:tr h="5873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 I trim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II trim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III trim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IV trim 2023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 I trim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II trim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III trim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114845"/>
                  </a:ext>
                </a:extLst>
              </a:tr>
              <a:tr h="627553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Pagamenti in ritardo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17,8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19,2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22,3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18,5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18,3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17,6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17,2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0763094"/>
                  </a:ext>
                </a:extLst>
              </a:tr>
              <a:tr h="627553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Liquidità aziendale tesa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11,4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11,5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15,6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14,4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15,0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16,0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4782341"/>
                  </a:ext>
                </a:extLst>
              </a:tr>
              <a:tr h="627553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Costo denaro in aumento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b="0" dirty="0"/>
                        <a:t>57,9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b="0" dirty="0"/>
                        <a:t>59,6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57,9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49,3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37,1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25,5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12,8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73610"/>
                  </a:ext>
                </a:extLst>
              </a:tr>
              <a:tr h="627553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Prezzi materie prime in aumento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55,1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41,2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36,3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29,6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29,5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30,3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29,0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18286"/>
                  </a:ext>
                </a:extLst>
              </a:tr>
              <a:tr h="627553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Prezzi prodotti finiti in aumento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55,0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41,4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36,7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30,9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24,3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0" dirty="0"/>
                        <a:t>24,5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22,5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2265572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FA8FD0-B3B4-086A-D931-05373B6C0D64}"/>
              </a:ext>
            </a:extLst>
          </p:cNvPr>
          <p:cNvSpPr txBox="1"/>
          <p:nvPr/>
        </p:nvSpPr>
        <p:spPr>
          <a:xfrm>
            <a:off x="3416498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Ottobre 2024; n. casi: 836</a:t>
            </a:r>
          </a:p>
        </p:txBody>
      </p:sp>
    </p:spTree>
    <p:extLst>
      <p:ext uri="{BB962C8B-B14F-4D97-AF65-F5344CB8AC3E}">
        <p14:creationId xmlns:p14="http://schemas.microsoft.com/office/powerpoint/2010/main" val="288774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B9FD278-A833-E5B8-F8AB-AA6177DF9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PREVISIONI </a:t>
            </a:r>
            <a:br>
              <a:rPr lang="it-IT" dirty="0"/>
            </a:br>
            <a:r>
              <a:rPr lang="it-IT" dirty="0"/>
              <a:t>OTTOBRE 2024 - MARZO 2025</a:t>
            </a:r>
          </a:p>
        </p:txBody>
      </p:sp>
    </p:spTree>
    <p:extLst>
      <p:ext uri="{BB962C8B-B14F-4D97-AF65-F5344CB8AC3E}">
        <p14:creationId xmlns:p14="http://schemas.microsoft.com/office/powerpoint/2010/main" val="10359643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b9ee82-cbec-4926-b577-d039db5ed3aa" xsi:nil="true"/>
    <lcf76f155ced4ddcb4097134ff3c332f xmlns="b4aef0fc-f5d3-4a9f-bdab-fc0d1d3b6d4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F64792D73F4489F8A26BF8A4875A1" ma:contentTypeVersion="10" ma:contentTypeDescription="Creare un nuovo documento." ma:contentTypeScope="" ma:versionID="a0de063e533f920ab0b307e4066f9995">
  <xsd:schema xmlns:xsd="http://www.w3.org/2001/XMLSchema" xmlns:xs="http://www.w3.org/2001/XMLSchema" xmlns:p="http://schemas.microsoft.com/office/2006/metadata/properties" xmlns:ns2="b4aef0fc-f5d3-4a9f-bdab-fc0d1d3b6d43" xmlns:ns3="a3b9ee82-cbec-4926-b577-d039db5ed3aa" targetNamespace="http://schemas.microsoft.com/office/2006/metadata/properties" ma:root="true" ma:fieldsID="fc57c17bff1a31f258c5c364853f438f" ns2:_="" ns3:_="">
    <xsd:import namespace="b4aef0fc-f5d3-4a9f-bdab-fc0d1d3b6d43"/>
    <xsd:import namespace="a3b9ee82-cbec-4926-b577-d039db5ed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ef0fc-f5d3-4a9f-bdab-fc0d1d3b6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3e73c03f-66d9-4a0c-9020-e0a0b57c4c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9ee82-cbec-4926-b577-d039db5ed3a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68d3a5e-71ea-4b4c-950e-e3c2201c182a}" ma:internalName="TaxCatchAll" ma:showField="CatchAllData" ma:web="a3b9ee82-cbec-4926-b577-d039db5ed3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761353-4432-48F4-AF61-3E27A7AF10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6C5528-D3D5-4A4E-97B0-692F0BAAC03E}">
  <ds:schemaRefs>
    <ds:schemaRef ds:uri="http://www.w3.org/XML/1998/namespace"/>
    <ds:schemaRef ds:uri="http://schemas.microsoft.com/office/2006/documentManagement/types"/>
    <ds:schemaRef ds:uri="a3b9ee82-cbec-4926-b577-d039db5ed3aa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b4aef0fc-f5d3-4a9f-bdab-fc0d1d3b6d43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17AF38E-B678-44AD-9DA8-8079FCD76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aef0fc-f5d3-4a9f-bdab-fc0d1d3b6d43"/>
    <ds:schemaRef ds:uri="a3b9ee82-cbec-4926-b577-d039db5ed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802</Words>
  <Application>Microsoft Office PowerPoint</Application>
  <PresentationFormat>Widescreen</PresentationFormat>
  <Paragraphs>230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LA CONGIUNTURA DELL’INDUSTRIA DEL VENETO ORIENTALE</vt:lpstr>
      <vt:lpstr>Consuntivo terzo trimestre 2024 LA PRODUZIONE INDUSTRIALE  (variazione tendenziale - serie storica)</vt:lpstr>
      <vt:lpstr>Consuntivo terzo trimestre 2024 LA PRODUZIONE INDUSTRIALE (variazione tendenziale in base alla classe di addetti)</vt:lpstr>
      <vt:lpstr>Consuntivo terzo trimestre 2024 LA PRODUZIONE INDUSTRIALE (variazione tendenziale in base al settore)</vt:lpstr>
      <vt:lpstr>Consuntivo terzo trimestre 2024 FATTURATO, ORDINI, OCCUPAZIONE (variazione tendenziale - serie storica)</vt:lpstr>
      <vt:lpstr>Consuntivo terzo trimestre 2024 FATTURATO, ORDINI, OCCUPAZIONE (variazione tendenziale - in base alla classe di addetti)</vt:lpstr>
      <vt:lpstr>Consuntivo terzo trimestre 2024 FATTURATO, ORDINI, OCCUPAZIONE (variazione tendenziale – media primi nove mesi)</vt:lpstr>
      <vt:lpstr>Consuntivo terzo trimestre 2024 INDICATORI FINANZIARI (percentuale aziende che dichiarano lo stato riportato - serie storica)</vt:lpstr>
      <vt:lpstr>PREVISIONI  OTTOBRE 2024 - MARZO 2025</vt:lpstr>
      <vt:lpstr>Previsioni OTTOBRE 2024 - MARZO 2025 (valori percentuali)</vt:lpstr>
      <vt:lpstr>Previsioni assunzioni OTTOBRE 2024 - MARZO 2025 (valori percentuali delle aziende che dichiarano l’intenzione di assumere in base ai settori considerati)</vt:lpstr>
      <vt:lpstr>Nota informativa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Sandro Sanseverinati</cp:lastModifiedBy>
  <cp:revision>72</cp:revision>
  <cp:lastPrinted>2024-12-04T09:04:46Z</cp:lastPrinted>
  <dcterms:created xsi:type="dcterms:W3CDTF">2023-01-30T16:35:22Z</dcterms:created>
  <dcterms:modified xsi:type="dcterms:W3CDTF">2024-12-04T10:17:06Z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0x010100986F64792D73F4489F8A26BF8A4875A1</vt:lpwstr>
  </property>
</Properties>
</file>